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10/7/22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10/7/22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10/7/22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10/7/22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25968090"/>
              </p:ext>
            </p:extLst>
          </p:nvPr>
        </p:nvGraphicFramePr>
        <p:xfrm>
          <a:off x="319312" y="12126"/>
          <a:ext cx="11538859" cy="684300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Acquisition of Al-alloy hot extrudate mechanical properties and formulation of </a:t>
                      </a:r>
                      <a:r>
                        <a:rPr lang="en-US" sz="1600" noProof="0" dirty="0" err="1">
                          <a:latin typeface="Verdana" panose="020B0604030504040204" pitchFamily="34" charset="0"/>
                          <a:ea typeface="Verdana" panose="020B0604030504040204" pitchFamily="34" charset="0"/>
                          <a:cs typeface="Verdana" panose="020B0604030504040204" pitchFamily="34" charset="0"/>
                        </a:rPr>
                        <a:t>elasto</a:t>
                      </a:r>
                      <a:r>
                        <a:rPr lang="en-US" sz="1600" noProof="0" dirty="0">
                          <a:latin typeface="Verdana" panose="020B0604030504040204" pitchFamily="34" charset="0"/>
                          <a:ea typeface="Verdana" panose="020B0604030504040204" pitchFamily="34" charset="0"/>
                          <a:cs typeface="Verdana" panose="020B0604030504040204" pitchFamily="34" charset="0"/>
                        </a:rPr>
                        <a:t>-viscoplastic constitutive model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Hot extrusion is one of the common methods to produce Al heat sink that is used as part of thermal management component in power electronics module and other engineering applications that emit heat. With the increasing heat density, the shape of heat sink becoming more complex comprising of wall with multiple thickness dimensions. This difference of wall thickness will result in unfavorable warpage deformation during the cooling process after the hot extrusion. To predict the warpage deformation with finite element analysis, an accurate representation of the material behavior is necessary. This project intends to formulate an </a:t>
                      </a:r>
                      <a:r>
                        <a:rPr lang="en-US" sz="1600" noProof="0" dirty="0" err="1">
                          <a:latin typeface="Verdana" panose="020B0604030504040204" pitchFamily="34" charset="0"/>
                          <a:ea typeface="Verdana" panose="020B0604030504040204" pitchFamily="34" charset="0"/>
                          <a:cs typeface="Verdana" panose="020B0604030504040204" pitchFamily="34" charset="0"/>
                        </a:rPr>
                        <a:t>elasto</a:t>
                      </a:r>
                      <a:r>
                        <a:rPr lang="en-US" sz="1600" noProof="0" dirty="0">
                          <a:latin typeface="Verdana" panose="020B0604030504040204" pitchFamily="34" charset="0"/>
                          <a:ea typeface="Verdana" panose="020B0604030504040204" pitchFamily="34" charset="0"/>
                          <a:cs typeface="Verdana" panose="020B0604030504040204" pitchFamily="34" charset="0"/>
                        </a:rPr>
                        <a:t>-viscoplastic constitutive model with high prediction accuracy to minimize the needs of the costly trial-and-error method during the hot-extrusion process, which will contribute to more affordable end-product.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obtain mechanical properties of Al-alloy hot extrudate by various method of mechanical test at different temperatures and strain rates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construct an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elasto</a:t>
                      </a:r>
                      <a:r>
                        <a:rPr lang="en-US" sz="1600" baseline="0" noProof="0" dirty="0">
                          <a:latin typeface="Verdana" panose="020B0604030504040204" pitchFamily="34" charset="0"/>
                          <a:ea typeface="Verdana" panose="020B0604030504040204" pitchFamily="34" charset="0"/>
                          <a:cs typeface="Verdana" panose="020B0604030504040204" pitchFamily="34" charset="0"/>
                        </a:rPr>
                        <a:t>-viscoplastic constitutive model for the Al hot extrudate</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perform a thermomechanical simulation of Al-alloy heat sink and to experimentally validate the simulation result with real-life hot extrudate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Universal testing machine, high-temperature strain gages, data logger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Muhammad Khairi </a:t>
                      </a:r>
                      <a:r>
                        <a:rPr lang="en-US" sz="1600" noProof="0" dirty="0" err="1">
                          <a:latin typeface="Verdana" panose="020B0604030504040204" pitchFamily="34" charset="0"/>
                          <a:ea typeface="Verdana" panose="020B0604030504040204" pitchFamily="34" charset="0"/>
                          <a:cs typeface="Verdana" panose="020B0604030504040204" pitchFamily="34" charset="0"/>
                        </a:rPr>
                        <a:t>Faiz</a:t>
                      </a:r>
                      <a:r>
                        <a:rPr lang="en-US" sz="1600" noProof="0" dirty="0">
                          <a:latin typeface="Verdana" panose="020B0604030504040204" pitchFamily="34" charset="0"/>
                          <a:ea typeface="Verdana" panose="020B0604030504040204" pitchFamily="34" charset="0"/>
                          <a:cs typeface="Verdana" panose="020B0604030504040204" pitchFamily="34" charset="0"/>
                        </a:rPr>
                        <a:t> bin Ahmad </a:t>
                      </a:r>
                      <a:r>
                        <a:rPr lang="en-US" sz="1600" noProof="0" dirty="0" err="1">
                          <a:latin typeface="Verdana" panose="020B0604030504040204" pitchFamily="34" charset="0"/>
                          <a:ea typeface="Verdana" panose="020B0604030504040204" pitchFamily="34" charset="0"/>
                          <a:cs typeface="Verdana" panose="020B0604030504040204" pitchFamily="34" charset="0"/>
                        </a:rPr>
                        <a:t>Hairuddin</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4020092"/>
              </p:ext>
            </p:extLst>
          </p:nvPr>
        </p:nvGraphicFramePr>
        <p:xfrm>
          <a:off x="319312" y="32004"/>
          <a:ext cx="11538859" cy="69039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t>Constitutive modelling of interconnect materials in power electronics module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t>Reliability assessment of interconnect materials used in the power electronics module typically involve time and cost-consuming traditional experimental-based testing. To cut down the cost and production lead time, finite element analysis has been extensively adopted in the relevant industry. This project will focus on the modeling of </a:t>
                      </a:r>
                      <a:r>
                        <a:rPr lang="en-US" dirty="0" err="1"/>
                        <a:t>elasto</a:t>
                      </a:r>
                      <a:r>
                        <a:rPr lang="en-US" dirty="0"/>
                        <a:t>-viscoplastic constitutive equation of sintered metal nanoparticles or conventional Sn-based solder. Student is expected to review the existing mechanical properties of any interconnect materials and develop an </a:t>
                      </a:r>
                      <a:r>
                        <a:rPr lang="en-US" dirty="0" err="1"/>
                        <a:t>elasto</a:t>
                      </a:r>
                      <a:r>
                        <a:rPr lang="en-US" dirty="0"/>
                        <a:t>-viscoplastic model. A simple high-temperature tensile test will be performed to validate the constructed constitutive model. Depending on the nature of the constitutive equation, student might need to write a user-subroutine to be applied in the commercial finite element software.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obtain mechanical properties of Sn-based solder interconnect at different temperatures and strain rates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construct an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elasto</a:t>
                      </a:r>
                      <a:r>
                        <a:rPr lang="en-US" sz="1600" baseline="0" noProof="0" dirty="0">
                          <a:latin typeface="Verdana" panose="020B0604030504040204" pitchFamily="34" charset="0"/>
                          <a:ea typeface="Verdana" panose="020B0604030504040204" pitchFamily="34" charset="0"/>
                          <a:cs typeface="Verdana" panose="020B0604030504040204" pitchFamily="34" charset="0"/>
                        </a:rPr>
                        <a:t>-viscoplastic constitutive model</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experimentally validate the proposed constitutive model with high-temperature tensile test finite element analysis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Universal testing machine, high-temperature strain gages, data logger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Muhammad Khairi </a:t>
                      </a:r>
                      <a:r>
                        <a:rPr lang="en-US" sz="1600" noProof="0" dirty="0" err="1">
                          <a:latin typeface="Verdana" panose="020B0604030504040204" pitchFamily="34" charset="0"/>
                          <a:ea typeface="Verdana" panose="020B0604030504040204" pitchFamily="34" charset="0"/>
                          <a:cs typeface="Verdana" panose="020B0604030504040204" pitchFamily="34" charset="0"/>
                        </a:rPr>
                        <a:t>Faiz</a:t>
                      </a:r>
                      <a:r>
                        <a:rPr lang="en-US" sz="1600" noProof="0" dirty="0">
                          <a:latin typeface="Verdana" panose="020B0604030504040204" pitchFamily="34" charset="0"/>
                          <a:ea typeface="Verdana" panose="020B0604030504040204" pitchFamily="34" charset="0"/>
                          <a:cs typeface="Verdana" panose="020B0604030504040204" pitchFamily="34" charset="0"/>
                        </a:rPr>
                        <a:t> bin Ahmad </a:t>
                      </a:r>
                      <a:r>
                        <a:rPr lang="en-US" sz="1600" noProof="0" dirty="0" err="1">
                          <a:latin typeface="Verdana" panose="020B0604030504040204" pitchFamily="34" charset="0"/>
                          <a:ea typeface="Verdana" panose="020B0604030504040204" pitchFamily="34" charset="0"/>
                          <a:cs typeface="Verdana" panose="020B0604030504040204" pitchFamily="34" charset="0"/>
                        </a:rPr>
                        <a:t>Hairuddin</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829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66001027"/>
              </p:ext>
            </p:extLst>
          </p:nvPr>
        </p:nvGraphicFramePr>
        <p:xfrm>
          <a:off x="319312" y="32004"/>
          <a:ext cx="11538859" cy="662964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t>Acquisition of mechanical properties of sintered copper nanoparticles for power electronics module application using the digital image correlation technique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dirty="0"/>
                        <a:t>Copper (Cu) nanoparticles sintering is expected to replace silver sintering as an interconnect materials in the power electronics module for electric vehicle application owing to its low cost. In order to assess the reliability of the sintered Cu nanoparticles by finite element method, a constitutive model is necessary. This project focuses on the acquisition of the mechanical properties of the sintered Cu nanoparticles in order to formulate the constitutive model. Sample will be subjected to shear mode tensile tests using the universal testing machine and digital image correlation method will be employed to obtain the strain data. Microstructure analysis will also be carried out to correlate the microstructural change with the mechanical properties.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obtain mechanical properties of sintered Cu nanoparticles interconnect at different temperatures and strain rates via digital image correlation method</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construct an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elasto</a:t>
                      </a:r>
                      <a:r>
                        <a:rPr lang="en-US" sz="1600" baseline="0" noProof="0" dirty="0">
                          <a:latin typeface="Verdana" panose="020B0604030504040204" pitchFamily="34" charset="0"/>
                          <a:ea typeface="Verdana" panose="020B0604030504040204" pitchFamily="34" charset="0"/>
                          <a:cs typeface="Verdana" panose="020B0604030504040204" pitchFamily="34" charset="0"/>
                        </a:rPr>
                        <a:t>-viscoplastic constitutive model</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experimentally validate the proposed constitutive model with high-temperature tensile test finite element analysis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Universal testing machine, high-temperature strain gages, data logger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Muhammad Khairi </a:t>
                      </a:r>
                      <a:r>
                        <a:rPr lang="en-US" sz="1600" noProof="0" dirty="0" err="1">
                          <a:latin typeface="Verdana" panose="020B0604030504040204" pitchFamily="34" charset="0"/>
                          <a:ea typeface="Verdana" panose="020B0604030504040204" pitchFamily="34" charset="0"/>
                          <a:cs typeface="Verdana" panose="020B0604030504040204" pitchFamily="34" charset="0"/>
                        </a:rPr>
                        <a:t>Faiz</a:t>
                      </a:r>
                      <a:r>
                        <a:rPr lang="en-US" sz="1600" noProof="0" dirty="0">
                          <a:latin typeface="Verdana" panose="020B0604030504040204" pitchFamily="34" charset="0"/>
                          <a:ea typeface="Verdana" panose="020B0604030504040204" pitchFamily="34" charset="0"/>
                          <a:cs typeface="Verdana" panose="020B0604030504040204" pitchFamily="34" charset="0"/>
                        </a:rPr>
                        <a:t> bin Ahmad </a:t>
                      </a:r>
                      <a:r>
                        <a:rPr lang="en-US" sz="1600" noProof="0" dirty="0" err="1">
                          <a:latin typeface="Verdana" panose="020B0604030504040204" pitchFamily="34" charset="0"/>
                          <a:ea typeface="Verdana" panose="020B0604030504040204" pitchFamily="34" charset="0"/>
                          <a:cs typeface="Verdana" panose="020B0604030504040204" pitchFamily="34" charset="0"/>
                        </a:rPr>
                        <a:t>Hairuddin</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07814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8979657">
            <a:off x="2769326" y="2422077"/>
            <a:ext cx="7184571" cy="1323439"/>
          </a:xfrm>
          <a:prstGeom prst="rect">
            <a:avLst/>
          </a:prstGeom>
          <a:noFill/>
        </p:spPr>
        <p:txBody>
          <a:bodyPr wrap="square" rtlCol="0">
            <a:spAutoFit/>
          </a:bodyPr>
          <a:lstStyle/>
          <a:p>
            <a:pPr algn="ctr"/>
            <a:r>
              <a:rPr lang="en-US" sz="8000" b="1" dirty="0">
                <a:solidFill>
                  <a:schemeClr val="bg1">
                    <a:lumMod val="75000"/>
                  </a:schemeClr>
                </a:solidFill>
              </a:rPr>
              <a:t>EXAMPLE</a:t>
            </a:r>
          </a:p>
        </p:txBody>
      </p:sp>
      <p:graphicFrame>
        <p:nvGraphicFramePr>
          <p:cNvPr id="4" name="Table 3"/>
          <p:cNvGraphicFramePr>
            <a:graphicFrameLocks noGrp="1"/>
          </p:cNvGraphicFramePr>
          <p:nvPr>
            <p:extLst>
              <p:ext uri="{D42A27DB-BD31-4B8C-83A1-F6EECF244321}">
                <p14:modId xmlns:p14="http://schemas.microsoft.com/office/powerpoint/2010/main" val="3716657337"/>
              </p:ext>
            </p:extLst>
          </p:nvPr>
        </p:nvGraphicFramePr>
        <p:xfrm>
          <a:off x="319311" y="124580"/>
          <a:ext cx="11538859" cy="634371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Classification of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cable joint defects using 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002971">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Verdana" panose="020B0604030504040204" pitchFamily="34" charset="0"/>
                          <a:ea typeface="Verdana" panose="020B0604030504040204" pitchFamily="34" charset="0"/>
                          <a:cs typeface="Verdana" panose="020B0604030504040204" pitchFamily="34" charset="0"/>
                        </a:rPr>
                        <a:t>In this work, classification of</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high voltage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dirty="0">
                          <a:latin typeface="Verdana" panose="020B0604030504040204" pitchFamily="34" charset="0"/>
                          <a:ea typeface="Verdana" panose="020B0604030504040204" pitchFamily="34" charset="0"/>
                          <a:cs typeface="Verdana" panose="020B0604030504040204" pitchFamily="34" charset="0"/>
                        </a:rPr>
                        <a:t>cable joint defect types using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noProof="0" dirty="0">
                          <a:latin typeface="Verdana" panose="020B0604030504040204" pitchFamily="34" charset="0"/>
                          <a:ea typeface="Verdana" panose="020B0604030504040204" pitchFamily="34" charset="0"/>
                          <a:cs typeface="Verdana" panose="020B0604030504040204" pitchFamily="34" charset="0"/>
                        </a:rPr>
                        <a:t>noise reduction techniques on partial discharge</a:t>
                      </a:r>
                      <a:r>
                        <a:rPr lang="en-US" sz="1600" baseline="0" noProof="0" dirty="0">
                          <a:latin typeface="Verdana" panose="020B0604030504040204" pitchFamily="34" charset="0"/>
                          <a:ea typeface="Verdana" panose="020B0604030504040204" pitchFamily="34" charset="0"/>
                          <a:cs typeface="Verdana" panose="020B0604030504040204" pitchFamily="34" charset="0"/>
                        </a:rPr>
                        <a:t> signals </a:t>
                      </a:r>
                      <a:r>
                        <a:rPr lang="en-US" sz="1600" dirty="0">
                          <a:latin typeface="Verdana" panose="020B0604030504040204" pitchFamily="34" charset="0"/>
                          <a:ea typeface="Verdana" panose="020B0604030504040204" pitchFamily="34" charset="0"/>
                          <a:cs typeface="Verdana" panose="020B0604030504040204" pitchFamily="34" charset="0"/>
                        </a:rPr>
                        <a:t>will be performed. Four cross-linked polyethylene (XLPE) cable joints with artificially created defects will be prepared based on the defects commonly encountered on site. Different noise reduction techniques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applied to </a:t>
                      </a:r>
                      <a:r>
                        <a:rPr lang="en-US" sz="1600" dirty="0" err="1">
                          <a:latin typeface="Verdana" panose="020B0604030504040204" pitchFamily="34" charset="0"/>
                          <a:ea typeface="Verdana" panose="020B0604030504040204" pitchFamily="34" charset="0"/>
                          <a:cs typeface="Verdana" panose="020B0604030504040204" pitchFamily="34" charset="0"/>
                        </a:rPr>
                        <a:t>denoise</a:t>
                      </a:r>
                      <a:r>
                        <a:rPr lang="en-US" sz="1600" dirty="0">
                          <a:latin typeface="Verdana" panose="020B0604030504040204" pitchFamily="34" charset="0"/>
                          <a:ea typeface="Verdana" panose="020B0604030504040204" pitchFamily="34" charset="0"/>
                          <a:cs typeface="Verdana" panose="020B0604030504040204" pitchFamily="34" charset="0"/>
                        </a:rPr>
                        <a:t> the PD signals. The </a:t>
                      </a:r>
                      <a:r>
                        <a:rPr lang="en-US" sz="1600" dirty="0" err="1">
                          <a:latin typeface="Verdana" panose="020B0604030504040204" pitchFamily="34" charset="0"/>
                          <a:ea typeface="Verdana" panose="020B0604030504040204" pitchFamily="34" charset="0"/>
                          <a:cs typeface="Verdana" panose="020B0604030504040204" pitchFamily="34" charset="0"/>
                        </a:rPr>
                        <a:t>denoised</a:t>
                      </a:r>
                      <a:r>
                        <a:rPr lang="en-US" sz="1600" dirty="0">
                          <a:latin typeface="Verdana" panose="020B0604030504040204" pitchFamily="34" charset="0"/>
                          <a:ea typeface="Verdana" panose="020B0604030504040204" pitchFamily="34" charset="0"/>
                          <a:cs typeface="Verdana" panose="020B0604030504040204" pitchFamily="34" charset="0"/>
                        </a:rPr>
                        <a:t> signals will</a:t>
                      </a:r>
                      <a:r>
                        <a:rPr lang="en-US" sz="1600" baseline="0" dirty="0">
                          <a:latin typeface="Verdana" panose="020B0604030504040204" pitchFamily="34" charset="0"/>
                          <a:ea typeface="Verdana" panose="020B0604030504040204" pitchFamily="34" charset="0"/>
                          <a:cs typeface="Verdana" panose="020B0604030504040204" pitchFamily="34" charset="0"/>
                        </a:rPr>
                        <a:t> be</a:t>
                      </a:r>
                      <a:r>
                        <a:rPr lang="en-US" sz="1600" dirty="0">
                          <a:latin typeface="Verdana" panose="020B0604030504040204" pitchFamily="34" charset="0"/>
                          <a:ea typeface="Verdana" panose="020B0604030504040204" pitchFamily="34" charset="0"/>
                          <a:cs typeface="Verdana" panose="020B0604030504040204" pitchFamily="34" charset="0"/>
                        </a:rPr>
                        <a:t> used as a feature for classification</a:t>
                      </a:r>
                      <a:r>
                        <a:rPr lang="en-US" sz="1600" baseline="0" dirty="0">
                          <a:latin typeface="Verdana" panose="020B0604030504040204" pitchFamily="34" charset="0"/>
                          <a:ea typeface="Verdana" panose="020B0604030504040204" pitchFamily="34" charset="0"/>
                          <a:cs typeface="Verdana" panose="020B0604030504040204" pitchFamily="34" charset="0"/>
                        </a:rPr>
                        <a:t> of </a:t>
                      </a:r>
                      <a:r>
                        <a:rPr lang="en-US" sz="1600" dirty="0">
                          <a:latin typeface="Verdana" panose="020B0604030504040204" pitchFamily="34" charset="0"/>
                          <a:ea typeface="Verdana" panose="020B0604030504040204" pitchFamily="34" charset="0"/>
                          <a:cs typeface="Verdana" panose="020B0604030504040204" pitchFamily="34" charset="0"/>
                        </a:rPr>
                        <a:t>defects</a:t>
                      </a:r>
                      <a:r>
                        <a:rPr lang="en-US" sz="1600" baseline="0" dirty="0">
                          <a:latin typeface="Verdana" panose="020B0604030504040204" pitchFamily="34" charset="0"/>
                          <a:ea typeface="Verdana" panose="020B0604030504040204" pitchFamily="34" charset="0"/>
                          <a:cs typeface="Verdana" panose="020B0604030504040204" pitchFamily="34" charset="0"/>
                        </a:rPr>
                        <a:t> in</a:t>
                      </a:r>
                      <a:r>
                        <a:rPr lang="en-US" sz="1600" dirty="0">
                          <a:latin typeface="Verdana" panose="020B0604030504040204" pitchFamily="34" charset="0"/>
                          <a:ea typeface="Verdana" panose="020B0604030504040204" pitchFamily="34" charset="0"/>
                          <a:cs typeface="Verdana" panose="020B0604030504040204" pitchFamily="34" charset="0"/>
                        </a:rPr>
                        <a:t> cable joints using support vector</a:t>
                      </a:r>
                      <a:r>
                        <a:rPr lang="en-US" sz="1600" baseline="0" dirty="0">
                          <a:latin typeface="Verdana" panose="020B0604030504040204" pitchFamily="34" charset="0"/>
                          <a:ea typeface="Verdana" panose="020B0604030504040204" pitchFamily="34" charset="0"/>
                          <a:cs typeface="Verdana" panose="020B0604030504040204" pitchFamily="34" charset="0"/>
                        </a:rPr>
                        <a:t> machine</a:t>
                      </a:r>
                      <a:r>
                        <a:rPr lang="en-US" sz="1600" dirty="0">
                          <a:latin typeface="Verdana" panose="020B0604030504040204" pitchFamily="34" charset="0"/>
                          <a:ea typeface="Verdana" panose="020B0604030504040204" pitchFamily="34" charset="0"/>
                          <a:cs typeface="Verdana" panose="020B0604030504040204" pitchFamily="34" charset="0"/>
                        </a:rPr>
                        <a:t>. The classification results</a:t>
                      </a:r>
                      <a:r>
                        <a:rPr lang="en-US" sz="1600" baseline="0" dirty="0">
                          <a:latin typeface="Verdana" panose="020B0604030504040204" pitchFamily="34" charset="0"/>
                          <a:ea typeface="Verdana" panose="020B0604030504040204" pitchFamily="34" charset="0"/>
                          <a:cs typeface="Verdana" panose="020B0604030504040204" pitchFamily="34" charset="0"/>
                        </a:rPr>
                        <a:t> will be compared </a:t>
                      </a:r>
                      <a:r>
                        <a:rPr lang="en-US" sz="1600" dirty="0">
                          <a:latin typeface="Verdana" panose="020B0604030504040204" pitchFamily="34" charset="0"/>
                          <a:ea typeface="Verdana" panose="020B0604030504040204" pitchFamily="34" charset="0"/>
                          <a:cs typeface="Verdana" panose="020B0604030504040204" pitchFamily="34" charset="0"/>
                        </a:rPr>
                        <a:t>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 to evaluate the performance of the applied techniques.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perform measurement of partial discharge (PD) on artificially-prepared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apply</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support</a:t>
                      </a:r>
                      <a:r>
                        <a:rPr lang="en-US" sz="1600" baseline="0" noProof="0" dirty="0">
                          <a:latin typeface="Verdana" panose="020B0604030504040204" pitchFamily="34" charset="0"/>
                          <a:ea typeface="Verdana" panose="020B0604030504040204" pitchFamily="34" charset="0"/>
                          <a:cs typeface="Verdana" panose="020B0604030504040204" pitchFamily="34" charset="0"/>
                        </a:rPr>
                        <a:t> vector machine and </a:t>
                      </a:r>
                      <a:r>
                        <a:rPr lang="en-US" sz="1600" baseline="0" dirty="0">
                          <a:latin typeface="Verdana" panose="020B0604030504040204" pitchFamily="34" charset="0"/>
                          <a:ea typeface="Verdana" panose="020B0604030504040204" pitchFamily="34" charset="0"/>
                          <a:cs typeface="Verdana" panose="020B0604030504040204" pitchFamily="34" charset="0"/>
                        </a:rPr>
                        <a:t>various</a:t>
                      </a:r>
                      <a:r>
                        <a:rPr lang="en-US" sz="1600" dirty="0">
                          <a:latin typeface="Verdana" panose="020B0604030504040204" pitchFamily="34" charset="0"/>
                          <a:ea typeface="Verdana" panose="020B0604030504040204" pitchFamily="34" charset="0"/>
                          <a:cs typeface="Verdana" panose="020B0604030504040204" pitchFamily="34" charset="0"/>
                        </a:rPr>
                        <a:t> noise reduction methods on PD</a:t>
                      </a:r>
                      <a:r>
                        <a:rPr lang="en-US" sz="1600" baseline="0" dirty="0">
                          <a:latin typeface="Verdana" panose="020B0604030504040204" pitchFamily="34" charset="0"/>
                          <a:ea typeface="Verdana" panose="020B0604030504040204" pitchFamily="34" charset="0"/>
                          <a:cs typeface="Verdana" panose="020B0604030504040204" pitchFamily="34" charset="0"/>
                        </a:rPr>
                        <a:t> signals for </a:t>
                      </a:r>
                      <a:r>
                        <a:rPr lang="en-US" sz="1600" dirty="0">
                          <a:latin typeface="Verdana" panose="020B0604030504040204" pitchFamily="34" charset="0"/>
                          <a:ea typeface="Verdana" panose="020B0604030504040204" pitchFamily="34" charset="0"/>
                          <a:cs typeface="Verdana" panose="020B0604030504040204" pitchFamily="34" charset="0"/>
                        </a:rPr>
                        <a:t>classification of XLPE cable joint defects</a:t>
                      </a:r>
                    </a:p>
                    <a:p>
                      <a:pPr marL="342900" indent="-342900">
                        <a:buFont typeface="+mj-lt"/>
                        <a:buAutoNum type="arabicPeriod"/>
                      </a:pPr>
                      <a:r>
                        <a:rPr lang="en-US" sz="1600" dirty="0">
                          <a:latin typeface="Verdana" panose="020B0604030504040204" pitchFamily="34" charset="0"/>
                          <a:ea typeface="Verdana" panose="020B0604030504040204" pitchFamily="34" charset="0"/>
                          <a:cs typeface="Verdana" panose="020B0604030504040204" pitchFamily="34" charset="0"/>
                        </a:rPr>
                        <a:t>To compare the classification results between</a:t>
                      </a:r>
                      <a:r>
                        <a:rPr lang="en-US" sz="1600" baseline="0" dirty="0">
                          <a:latin typeface="Verdana" panose="020B0604030504040204" pitchFamily="34" charset="0"/>
                          <a:ea typeface="Verdana" panose="020B0604030504040204" pitchFamily="34" charset="0"/>
                          <a:cs typeface="Verdana" panose="020B0604030504040204" pitchFamily="34" charset="0"/>
                        </a:rPr>
                        <a:t> the proposed method and </a:t>
                      </a:r>
                      <a:r>
                        <a:rPr lang="en-US" sz="1600" dirty="0">
                          <a:latin typeface="Verdana" panose="020B0604030504040204" pitchFamily="34" charset="0"/>
                          <a:ea typeface="Verdana" panose="020B0604030504040204" pitchFamily="34" charset="0"/>
                          <a:cs typeface="Verdana" panose="020B0604030504040204" pitchFamily="34" charset="0"/>
                        </a:rPr>
                        <a:t>the existing works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dirty="0">
                          <a:latin typeface="Verdana" panose="020B0604030504040204" pitchFamily="34" charset="0"/>
                          <a:ea typeface="Verdana" panose="020B0604030504040204" pitchFamily="34" charset="0"/>
                          <a:cs typeface="Verdana" panose="020B0604030504040204" pitchFamily="34" charset="0"/>
                        </a:rPr>
                        <a:t> required:</a:t>
                      </a:r>
                      <a:endParaRPr lang="en-US" sz="1800" b="1"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Partial discharge measurement setup, high voltage generation kit, cable joint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MATLAB,</a:t>
                      </a:r>
                      <a:r>
                        <a:rPr lang="en-US" sz="1600" baseline="0" dirty="0">
                          <a:latin typeface="Verdana" panose="020B0604030504040204" pitchFamily="34" charset="0"/>
                          <a:ea typeface="Verdana" panose="020B0604030504040204" pitchFamily="34" charset="0"/>
                          <a:cs typeface="Verdana" panose="020B0604030504040204" pitchFamily="34" charset="0"/>
                        </a:rPr>
                        <a:t> partial discharge analysis software</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Assoc. Prof.</a:t>
                      </a:r>
                      <a:r>
                        <a:rPr lang="en-US" sz="1600" baseline="0" dirty="0">
                          <a:latin typeface="Verdana" panose="020B0604030504040204" pitchFamily="34" charset="0"/>
                          <a:ea typeface="Verdana" panose="020B0604030504040204" pitchFamily="34" charset="0"/>
                          <a:cs typeface="Verdana" panose="020B0604030504040204" pitchFamily="34" charset="0"/>
                        </a:rPr>
                        <a:t> Ir. Dr. </a:t>
                      </a:r>
                      <a:r>
                        <a:rPr lang="en-US" sz="1600" baseline="0" dirty="0" err="1">
                          <a:latin typeface="Verdana" panose="020B0604030504040204" pitchFamily="34" charset="0"/>
                          <a:ea typeface="Verdana" panose="020B0604030504040204" pitchFamily="34" charset="0"/>
                          <a:cs typeface="Verdana" panose="020B0604030504040204" pitchFamily="34" charset="0"/>
                        </a:rPr>
                        <a:t>Hazlee</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Azil</a:t>
                      </a:r>
                      <a:r>
                        <a:rPr lang="en-US" sz="1600" baseline="0" dirty="0">
                          <a:latin typeface="Verdana" panose="020B0604030504040204" pitchFamily="34" charset="0"/>
                          <a:ea typeface="Verdana" panose="020B0604030504040204" pitchFamily="34" charset="0"/>
                          <a:cs typeface="Verdana" panose="020B0604030504040204" pitchFamily="34" charset="0"/>
                        </a:rPr>
                        <a:t> </a:t>
                      </a:r>
                      <a:r>
                        <a:rPr lang="en-US" sz="1600" baseline="0" dirty="0" err="1">
                          <a:latin typeface="Verdana" panose="020B0604030504040204" pitchFamily="34" charset="0"/>
                          <a:ea typeface="Verdana" panose="020B0604030504040204" pitchFamily="34" charset="0"/>
                          <a:cs typeface="Verdana" panose="020B0604030504040204" pitchFamily="34" charset="0"/>
                        </a:rPr>
                        <a:t>Illias</a:t>
                      </a:r>
                      <a:r>
                        <a:rPr lang="en-US" sz="1600" baseline="0" dirty="0">
                          <a:latin typeface="Verdana" panose="020B0604030504040204" pitchFamily="34" charset="0"/>
                          <a:ea typeface="Verdana" panose="020B0604030504040204" pitchFamily="34" charset="0"/>
                          <a:cs typeface="Verdana" panose="020B0604030504040204" pitchFamily="34" charset="0"/>
                        </a:rPr>
                        <a:t> (Electrical)</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Master of Power System Engineering / Master o</a:t>
                      </a:r>
                      <a:r>
                        <a:rPr lang="en-US" sz="1600" baseline="0" dirty="0">
                          <a:latin typeface="Verdana" panose="020B0604030504040204" pitchFamily="34" charset="0"/>
                          <a:ea typeface="Verdana" panose="020B0604030504040204" pitchFamily="34" charset="0"/>
                          <a:cs typeface="Verdana" panose="020B0604030504040204" pitchFamily="34" charset="0"/>
                        </a:rPr>
                        <a:t>f </a:t>
                      </a:r>
                      <a:r>
                        <a:rPr lang="en-US" sz="1600" dirty="0">
                          <a:latin typeface="Verdana" panose="020B0604030504040204" pitchFamily="34" charset="0"/>
                          <a:ea typeface="Verdana" panose="020B0604030504040204" pitchFamily="34" charset="0"/>
                          <a:cs typeface="Verdana" panose="020B0604030504040204" pitchFamily="34" charset="0"/>
                        </a:rPr>
                        <a:t>Engineering (Power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dirty="0">
                          <a:latin typeface="Verdana" panose="020B0604030504040204" pitchFamily="34" charset="0"/>
                          <a:ea typeface="Verdana" panose="020B0604030504040204" pitchFamily="34" charset="0"/>
                          <a:cs typeface="Verdana" panose="020B0604030504040204" pitchFamily="34" charset="0"/>
                        </a:rPr>
                        <a:t>Maximum</a:t>
                      </a:r>
                      <a:r>
                        <a:rPr lang="en-US" sz="1600" baseline="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44991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926</Words>
  <Application>Microsoft Macintosh PowerPoint</Application>
  <PresentationFormat>Widescreen</PresentationFormat>
  <Paragraphs>73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MUHAMMAD KHAIRI FAIZ</cp:lastModifiedBy>
  <cp:revision>20</cp:revision>
  <dcterms:created xsi:type="dcterms:W3CDTF">2018-01-03T06:54:22Z</dcterms:created>
  <dcterms:modified xsi:type="dcterms:W3CDTF">2022-10-07T04:30:23Z</dcterms:modified>
</cp:coreProperties>
</file>